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nter SemiBold"/>
      <p:regular r:id="rId17"/>
      <p:bold r:id="rId18"/>
      <p:italic r:id="rId19"/>
      <p:boldItalic r:id="rId20"/>
    </p:embeddedFont>
    <p:embeddedFont>
      <p:font typeface="Inter Light"/>
      <p:regular r:id="rId21"/>
      <p:bold r:id="rId22"/>
      <p:italic r:id="rId23"/>
      <p:boldItalic r:id="rId24"/>
    </p:embeddedFont>
    <p:embeddedFont>
      <p:font typeface="Gowun Batang"/>
      <p:regular r:id="rId25"/>
      <p:bold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Inter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Medium-regular.fntdata"/><Relationship Id="rId30" Type="http://schemas.openxmlformats.org/officeDocument/2006/relationships/font" Target="fonts/Inter-boldItalic.fntdata"/><Relationship Id="rId33" Type="http://schemas.openxmlformats.org/officeDocument/2006/relationships/font" Target="fonts/InterMedium-italic.fntdata"/><Relationship Id="rId32" Type="http://schemas.openxmlformats.org/officeDocument/2006/relationships/font" Target="fonts/InterMedium-bold.fntdata"/><Relationship Id="rId34" Type="http://schemas.openxmlformats.org/officeDocument/2006/relationships/font" Target="fonts/InterMedium-boldItalic.fntdata"/><Relationship Id="rId20" Type="http://schemas.openxmlformats.org/officeDocument/2006/relationships/font" Target="fonts/InterSemiBold-boldItalic.fntdata"/><Relationship Id="rId22" Type="http://schemas.openxmlformats.org/officeDocument/2006/relationships/font" Target="fonts/InterLight-bold.fntdata"/><Relationship Id="rId21" Type="http://schemas.openxmlformats.org/officeDocument/2006/relationships/font" Target="fonts/InterLight-regular.fntdata"/><Relationship Id="rId24" Type="http://schemas.openxmlformats.org/officeDocument/2006/relationships/font" Target="fonts/InterLight-boldItalic.fntdata"/><Relationship Id="rId23" Type="http://schemas.openxmlformats.org/officeDocument/2006/relationships/font" Target="fonts/InterLight-italic.fntdata"/><Relationship Id="rId26" Type="http://schemas.openxmlformats.org/officeDocument/2006/relationships/font" Target="fonts/GowunBatang-bold.fntdata"/><Relationship Id="rId25" Type="http://schemas.openxmlformats.org/officeDocument/2006/relationships/font" Target="fonts/GowunBatang-regular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Int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InterSemiBold-italic.fntdata"/><Relationship Id="rId18" Type="http://schemas.openxmlformats.org/officeDocument/2006/relationships/font" Target="fonts/Inter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852ab3f3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3852ab3f3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852ab3f3f2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852ab3f3f2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852ab3f3f2_0_2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3852ab3f3f2_0_2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852ab3f3f2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852ab3f3f2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852ab3f3f2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3852ab3f3f2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852ab3f3f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852ab3f3f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852ab3f3f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3852ab3f3f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852ab3f3f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852ab3f3f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852ab3f3f2_0_1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852ab3f3f2_0_1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852ab3f3f2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852ab3f3f2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852ab3f3f2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852ab3f3f2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Capstone 2 – SaaS Sales Analysis</a:t>
            </a:r>
            <a:endParaRPr sz="5030"/>
          </a:p>
        </p:txBody>
      </p:sp>
      <p:sp>
        <p:nvSpPr>
          <p:cNvPr id="1427" name="Google Shape;1427;p8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PURWADHIKA DATA SCIENCE PROGRAM</a:t>
            </a:r>
            <a:endParaRPr/>
          </a:p>
        </p:txBody>
      </p:sp>
      <p:sp>
        <p:nvSpPr>
          <p:cNvPr id="1428" name="Google Shape;1428;p8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SaaS (Software as a Service) adalah model bisnis berbasis subscription.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Yang digunakan untuk melakukan analisa terhadap penjualan dan juga kebutuhan perusahaan dengan capacity yang besar</a:t>
            </a:r>
            <a:endParaRPr/>
          </a:p>
        </p:txBody>
      </p:sp>
      <p:sp>
        <p:nvSpPr>
          <p:cNvPr id="1429" name="Google Shape;1429;p8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August</a:t>
            </a:r>
            <a:r>
              <a:rPr lang="en"/>
              <a:t>-September</a:t>
            </a:r>
            <a:endParaRPr/>
          </a:p>
        </p:txBody>
      </p:sp>
      <p:sp>
        <p:nvSpPr>
          <p:cNvPr id="1430" name="Google Shape;1430;p8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1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556" name="Google Shape;1556;p9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7" name="Google Shape;1557;p9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8" name="Google Shape;1558;p9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559" name="Google Shape;1559;p9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0" name="Google Shape;1560;p91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1" name="Google Shape;1561;p9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2" name="Google Shape;1562;p91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3" name="Google Shape;1563;p9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4" name="Google Shape;1564;p91"/>
          <p:cNvCxnSpPr/>
          <p:nvPr/>
        </p:nvCxnSpPr>
        <p:spPr>
          <a:xfrm>
            <a:off x="6174225" y="1309275"/>
            <a:ext cx="0" cy="383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5" name="Google Shape;1565;p91"/>
          <p:cNvCxnSpPr/>
          <p:nvPr/>
        </p:nvCxnSpPr>
        <p:spPr>
          <a:xfrm>
            <a:off x="3064050" y="1307575"/>
            <a:ext cx="0" cy="383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6" name="Google Shape;1566;p91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EVALUASI</a:t>
            </a:r>
            <a:endParaRPr/>
          </a:p>
        </p:txBody>
      </p:sp>
      <p:sp>
        <p:nvSpPr>
          <p:cNvPr id="1567" name="Google Shape;1567;p91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EVALUASI SUB REGION JAPAN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568" name="Google Shape;1568;p91"/>
          <p:cNvSpPr txBox="1"/>
          <p:nvPr>
            <p:ph idx="2" type="title"/>
          </p:nvPr>
        </p:nvSpPr>
        <p:spPr>
          <a:xfrm>
            <a:off x="3404925" y="1639000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Sales but Loss in JAPAN</a:t>
            </a:r>
            <a:endParaRPr/>
          </a:p>
        </p:txBody>
      </p:sp>
      <p:sp>
        <p:nvSpPr>
          <p:cNvPr id="1569" name="Google Shape;1569;p91"/>
          <p:cNvSpPr txBox="1"/>
          <p:nvPr>
            <p:ph idx="3" type="body"/>
          </p:nvPr>
        </p:nvSpPr>
        <p:spPr>
          <a:xfrm>
            <a:off x="1129075" y="2229250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825"/>
              <a:t>Sales Tinggi:</a:t>
            </a:r>
            <a:br>
              <a:rPr lang="en" sz="825"/>
            </a:br>
            <a:r>
              <a:rPr lang="en" sz="825"/>
              <a:t>JAPN masuk kedalam sales tinggi</a:t>
            </a:r>
            <a:br>
              <a:rPr lang="en" sz="825"/>
            </a:br>
            <a:r>
              <a:rPr lang="en" sz="825"/>
              <a:t>Tapi profit minus</a:t>
            </a:r>
            <a:br>
              <a:rPr lang="en" sz="825"/>
            </a:br>
            <a:br>
              <a:rPr lang="en" sz="825"/>
            </a:br>
            <a:r>
              <a:rPr lang="en" sz="825"/>
              <a:t>Terjadi korelasi negative walaupun dengan sales tinggi</a:t>
            </a:r>
            <a:br>
              <a:rPr lang="en" sz="825"/>
            </a:br>
            <a:br>
              <a:rPr lang="en" sz="825"/>
            </a:br>
            <a:r>
              <a:rPr lang="en" sz="825"/>
              <a:t>Gap ada mismatch besar antara revenue yang dihasilkan dengan profitabilitas</a:t>
            </a:r>
            <a:endParaRPr sz="825"/>
          </a:p>
        </p:txBody>
      </p:sp>
      <p:cxnSp>
        <p:nvCxnSpPr>
          <p:cNvPr id="1570" name="Google Shape;1570;p9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1" name="Google Shape;1571;p91"/>
          <p:cNvSpPr txBox="1"/>
          <p:nvPr>
            <p:ph idx="3" type="body"/>
          </p:nvPr>
        </p:nvSpPr>
        <p:spPr>
          <a:xfrm>
            <a:off x="3332050" y="2229250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825"/>
              <a:t>Artinya, ada faktor struktural (pricing, discount policy, atau cost operation) yang membuat tiap transaksi tidak profitable.</a:t>
            </a:r>
            <a:endParaRPr sz="825"/>
          </a:p>
        </p:txBody>
      </p:sp>
      <p:sp>
        <p:nvSpPr>
          <p:cNvPr id="1572" name="Google Shape;1572;p91"/>
          <p:cNvSpPr txBox="1"/>
          <p:nvPr>
            <p:ph idx="2" type="title"/>
          </p:nvPr>
        </p:nvSpPr>
        <p:spPr>
          <a:xfrm>
            <a:off x="647577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JAPAN</a:t>
            </a:r>
            <a:endParaRPr/>
          </a:p>
        </p:txBody>
      </p:sp>
      <p:sp>
        <p:nvSpPr>
          <p:cNvPr id="1573" name="Google Shape;1573;p91"/>
          <p:cNvSpPr txBox="1"/>
          <p:nvPr>
            <p:ph idx="3" type="body"/>
          </p:nvPr>
        </p:nvSpPr>
        <p:spPr>
          <a:xfrm>
            <a:off x="6387675" y="2130200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825"/>
              <a:t>Pricing dan Discount Review</a:t>
            </a:r>
            <a:br>
              <a:rPr lang="en" sz="825"/>
            </a:br>
            <a:r>
              <a:rPr lang="en" sz="825"/>
              <a:t>- perlu adanya audit untuk discount dan cara sales</a:t>
            </a:r>
            <a:br>
              <a:rPr lang="en" sz="825"/>
            </a:br>
            <a:r>
              <a:rPr lang="en" sz="825"/>
              <a:t>- Kurangi diskon yang tidak penting</a:t>
            </a:r>
            <a:br>
              <a:rPr lang="en" sz="825"/>
            </a:br>
            <a:br>
              <a:rPr lang="en" sz="825"/>
            </a:br>
            <a:r>
              <a:rPr lang="en" sz="825"/>
              <a:t>Produk:</a:t>
            </a:r>
            <a:br>
              <a:rPr lang="en" sz="825"/>
            </a:br>
            <a:r>
              <a:rPr lang="en" sz="825"/>
              <a:t>-Perlu ada evaluasi dengan produk yang mirip dengan APAC, dan reposition dengan JAPN</a:t>
            </a:r>
            <a:br>
              <a:rPr lang="en" sz="825"/>
            </a:br>
            <a:br>
              <a:rPr lang="en" sz="825"/>
            </a:br>
            <a:r>
              <a:rPr lang="en" sz="825"/>
              <a:t>Operation Cost Analysis:</a:t>
            </a:r>
            <a:br>
              <a:rPr lang="en" sz="825"/>
            </a:br>
            <a:r>
              <a:rPr lang="en" sz="825"/>
              <a:t>-Analisa biaya yang dimiliki oleh JAPN</a:t>
            </a:r>
            <a:br>
              <a:rPr lang="en" sz="825"/>
            </a:br>
            <a:br>
              <a:rPr lang="en" sz="825"/>
            </a:br>
            <a:r>
              <a:rPr lang="en" sz="825"/>
              <a:t>Customer Segmentation:</a:t>
            </a:r>
            <a:br>
              <a:rPr lang="en" sz="825"/>
            </a:br>
            <a:r>
              <a:rPr lang="en" sz="825"/>
              <a:t>- Perlu di check segmentasi </a:t>
            </a:r>
            <a:endParaRPr sz="8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Thankyou</a:t>
            </a:r>
            <a:endParaRPr sz="5030"/>
          </a:p>
        </p:txBody>
      </p:sp>
      <p:sp>
        <p:nvSpPr>
          <p:cNvPr id="1579" name="Google Shape;1579;p9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PURWADHIKA DATA SCIENCE PROGRAM</a:t>
            </a:r>
            <a:endParaRPr/>
          </a:p>
        </p:txBody>
      </p:sp>
      <p:sp>
        <p:nvSpPr>
          <p:cNvPr id="1580" name="Google Shape;1580;p9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August-September</a:t>
            </a:r>
            <a:endParaRPr/>
          </a:p>
        </p:txBody>
      </p:sp>
      <p:sp>
        <p:nvSpPr>
          <p:cNvPr id="1581" name="Google Shape;1581;p9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3"/>
          <p:cNvSpPr txBox="1"/>
          <p:nvPr>
            <p:ph idx="9" type="title"/>
          </p:nvPr>
        </p:nvSpPr>
        <p:spPr>
          <a:xfrm>
            <a:off x="6246325" y="2897900"/>
            <a:ext cx="436200" cy="42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4</a:t>
            </a:r>
            <a:endParaRPr sz="1500"/>
          </a:p>
        </p:txBody>
      </p:sp>
      <p:sp>
        <p:nvSpPr>
          <p:cNvPr id="1436" name="Google Shape;1436;p83"/>
          <p:cNvSpPr txBox="1"/>
          <p:nvPr>
            <p:ph idx="4" type="title"/>
          </p:nvPr>
        </p:nvSpPr>
        <p:spPr>
          <a:xfrm>
            <a:off x="4336600" y="2897900"/>
            <a:ext cx="436200" cy="42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1437" name="Google Shape;1437;p83"/>
          <p:cNvSpPr txBox="1"/>
          <p:nvPr>
            <p:ph idx="5" type="title"/>
          </p:nvPr>
        </p:nvSpPr>
        <p:spPr>
          <a:xfrm>
            <a:off x="2426850" y="2897900"/>
            <a:ext cx="436200" cy="42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2</a:t>
            </a:r>
            <a:endParaRPr sz="1500"/>
          </a:p>
        </p:txBody>
      </p:sp>
      <p:sp>
        <p:nvSpPr>
          <p:cNvPr id="1438" name="Google Shape;1438;p83"/>
          <p:cNvSpPr txBox="1"/>
          <p:nvPr>
            <p:ph type="title"/>
          </p:nvPr>
        </p:nvSpPr>
        <p:spPr>
          <a:xfrm>
            <a:off x="516950" y="2897900"/>
            <a:ext cx="436200" cy="42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1</a:t>
            </a:r>
            <a:endParaRPr sz="1500"/>
          </a:p>
        </p:txBody>
      </p:sp>
      <p:sp>
        <p:nvSpPr>
          <p:cNvPr id="1439" name="Google Shape;1439;p83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440" name="Google Shape;1440;p83"/>
          <p:cNvSpPr txBox="1"/>
          <p:nvPr>
            <p:ph idx="7" type="title"/>
          </p:nvPr>
        </p:nvSpPr>
        <p:spPr>
          <a:xfrm flipH="1">
            <a:off x="52105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Tantangan: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2000"/>
              <a:t>-Bagaimana menjaga profitabilitas?</a:t>
            </a:r>
            <a:endParaRPr sz="2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2000"/>
              <a:t>-</a:t>
            </a:r>
            <a:r>
              <a:rPr lang="en" sz="2000"/>
              <a:t>Apa faktor utama yang </a:t>
            </a:r>
            <a:r>
              <a:rPr lang="en" sz="2000"/>
              <a:t>mempengaruhi</a:t>
            </a:r>
            <a:r>
              <a:rPr lang="en" sz="2000"/>
              <a:t> sales &amp; profit?</a:t>
            </a:r>
            <a:endParaRPr sz="2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2000"/>
              <a:t>-Mengetahui Region mana yang butuh penanganan khusus</a:t>
            </a:r>
            <a:endParaRPr sz="2000"/>
          </a:p>
        </p:txBody>
      </p:sp>
      <p:sp>
        <p:nvSpPr>
          <p:cNvPr id="1441" name="Google Shape;1441;p83"/>
          <p:cNvSpPr txBox="1"/>
          <p:nvPr>
            <p:ph idx="8" type="subTitle"/>
          </p:nvPr>
        </p:nvSpPr>
        <p:spPr>
          <a:xfrm>
            <a:off x="51695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Bagaimana tren penjualan &amp; profit bulanan?</a:t>
            </a:r>
            <a:endParaRPr sz="1500"/>
          </a:p>
        </p:txBody>
      </p:sp>
      <p:sp>
        <p:nvSpPr>
          <p:cNvPr id="1442" name="Google Shape;1442;p83"/>
          <p:cNvSpPr txBox="1"/>
          <p:nvPr>
            <p:ph idx="13" type="subTitle"/>
          </p:nvPr>
        </p:nvSpPr>
        <p:spPr>
          <a:xfrm>
            <a:off x="242628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Apa pengaruh diskon terhadap profitabilitas?</a:t>
            </a:r>
            <a:endParaRPr sz="1500"/>
          </a:p>
        </p:txBody>
      </p:sp>
      <p:sp>
        <p:nvSpPr>
          <p:cNvPr id="1443" name="Google Shape;1443;p83"/>
          <p:cNvSpPr txBox="1"/>
          <p:nvPr>
            <p:ph idx="14" type="subTitle"/>
          </p:nvPr>
        </p:nvSpPr>
        <p:spPr>
          <a:xfrm>
            <a:off x="433768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Produk mana yang memberikan kontribusi sales &amp; profit terbesar?</a:t>
            </a:r>
            <a:endParaRPr sz="1400"/>
          </a:p>
        </p:txBody>
      </p:sp>
      <p:sp>
        <p:nvSpPr>
          <p:cNvPr id="1444" name="Google Shape;1444;p83"/>
          <p:cNvSpPr txBox="1"/>
          <p:nvPr>
            <p:ph idx="15" type="subTitle"/>
          </p:nvPr>
        </p:nvSpPr>
        <p:spPr>
          <a:xfrm>
            <a:off x="624909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Subregion mana yang paling profitable, dan mana yang merugi?</a:t>
            </a:r>
            <a:endParaRPr sz="1300"/>
          </a:p>
        </p:txBody>
      </p:sp>
      <p:cxnSp>
        <p:nvCxnSpPr>
          <p:cNvPr id="1445" name="Google Shape;1445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6" name="Google Shape;1446;p8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47" name="Google Shape;1447;p83"/>
          <p:cNvGrpSpPr/>
          <p:nvPr/>
        </p:nvGrpSpPr>
        <p:grpSpPr>
          <a:xfrm rot="5400000">
            <a:off x="43652" y="899173"/>
            <a:ext cx="369896" cy="333900"/>
            <a:chOff x="96076" y="654376"/>
            <a:chExt cx="369896" cy="333900"/>
          </a:xfrm>
        </p:grpSpPr>
        <p:cxnSp>
          <p:nvCxnSpPr>
            <p:cNvPr id="1448" name="Google Shape;1448;p8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9" name="Google Shape;1449;p8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0" name="Google Shape;1450;p8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451" name="Google Shape;1451;p83"/>
          <p:cNvCxnSpPr/>
          <p:nvPr/>
        </p:nvCxnSpPr>
        <p:spPr>
          <a:xfrm>
            <a:off x="4336750" y="2897900"/>
            <a:ext cx="0" cy="224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2" name="Google Shape;1452;p83"/>
          <p:cNvCxnSpPr/>
          <p:nvPr/>
        </p:nvCxnSpPr>
        <p:spPr>
          <a:xfrm>
            <a:off x="2425588" y="2897900"/>
            <a:ext cx="0" cy="224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83"/>
          <p:cNvCxnSpPr/>
          <p:nvPr/>
        </p:nvCxnSpPr>
        <p:spPr>
          <a:xfrm rot="10800000">
            <a:off x="515350" y="2897900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83"/>
          <p:cNvCxnSpPr/>
          <p:nvPr/>
        </p:nvCxnSpPr>
        <p:spPr>
          <a:xfrm>
            <a:off x="7894225" y="18445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83"/>
          <p:cNvCxnSpPr/>
          <p:nvPr/>
        </p:nvCxnSpPr>
        <p:spPr>
          <a:xfrm>
            <a:off x="6246325" y="2897900"/>
            <a:ext cx="0" cy="224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8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7" name="Google Shape;1457;p83"/>
          <p:cNvCxnSpPr/>
          <p:nvPr/>
        </p:nvCxnSpPr>
        <p:spPr>
          <a:xfrm>
            <a:off x="5169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8" name="Google Shape;1458;p83"/>
          <p:cNvSpPr txBox="1"/>
          <p:nvPr>
            <p:ph idx="9" type="title"/>
          </p:nvPr>
        </p:nvSpPr>
        <p:spPr>
          <a:xfrm>
            <a:off x="7894225" y="2897900"/>
            <a:ext cx="436200" cy="42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5</a:t>
            </a:r>
            <a:endParaRPr sz="1500"/>
          </a:p>
        </p:txBody>
      </p:sp>
      <p:sp>
        <p:nvSpPr>
          <p:cNvPr id="1459" name="Google Shape;1459;p83"/>
          <p:cNvSpPr txBox="1"/>
          <p:nvPr>
            <p:ph idx="15" type="subTitle"/>
          </p:nvPr>
        </p:nvSpPr>
        <p:spPr>
          <a:xfrm>
            <a:off x="7894225" y="3448450"/>
            <a:ext cx="12690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Perlukah</a:t>
            </a:r>
            <a:r>
              <a:rPr lang="en" sz="900"/>
              <a:t> JAPN digabung dengan APAC untuk </a:t>
            </a:r>
            <a:r>
              <a:rPr lang="en" sz="900"/>
              <a:t>meningkatkan</a:t>
            </a:r>
            <a:r>
              <a:rPr lang="en" sz="900"/>
              <a:t> performa atau dibuat strategic khusus?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8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465" name="Google Shape;1465;p8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6" name="Google Shape;1466;p8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7" name="Google Shape;1467;p8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468" name="Google Shape;1468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8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8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8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3" name="Google Shape;1473;p84"/>
          <p:cNvCxnSpPr/>
          <p:nvPr/>
        </p:nvCxnSpPr>
        <p:spPr>
          <a:xfrm>
            <a:off x="6174225" y="1309275"/>
            <a:ext cx="0" cy="383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4" name="Google Shape;1474;p84"/>
          <p:cNvCxnSpPr/>
          <p:nvPr/>
        </p:nvCxnSpPr>
        <p:spPr>
          <a:xfrm>
            <a:off x="3064050" y="1307575"/>
            <a:ext cx="0" cy="383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5" name="Google Shape;1475;p8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Sebelum analisa apa yang sudah di lakukan</a:t>
            </a:r>
            <a:endParaRPr/>
          </a:p>
        </p:txBody>
      </p:sp>
      <p:sp>
        <p:nvSpPr>
          <p:cNvPr id="1476" name="Google Shape;1476;p8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477" name="Google Shape;1477;p8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478" name="Google Shape;1478;p84"/>
          <p:cNvSpPr txBox="1"/>
          <p:nvPr>
            <p:ph idx="2" type="title"/>
          </p:nvPr>
        </p:nvSpPr>
        <p:spPr>
          <a:xfrm>
            <a:off x="3404925" y="1639000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 Statistics</a:t>
            </a:r>
            <a:endParaRPr/>
          </a:p>
        </p:txBody>
      </p:sp>
      <p:sp>
        <p:nvSpPr>
          <p:cNvPr id="1479" name="Google Shape;1479;p84"/>
          <p:cNvSpPr txBox="1"/>
          <p:nvPr>
            <p:ph idx="3" type="body"/>
          </p:nvPr>
        </p:nvSpPr>
        <p:spPr>
          <a:xfrm>
            <a:off x="1129075" y="2229250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825"/>
              <a:t>Dataset: SaaS sales 2020-2023</a:t>
            </a:r>
            <a:br>
              <a:rPr lang="en" sz="825"/>
            </a:br>
            <a:r>
              <a:rPr lang="en" sz="825"/>
              <a:t>Data Cleansing:</a:t>
            </a:r>
            <a:br>
              <a:rPr lang="en" sz="825"/>
            </a:br>
            <a:r>
              <a:rPr lang="en" sz="825"/>
              <a:t>-Hilangkan Missing Value</a:t>
            </a:r>
            <a:br>
              <a:rPr lang="en" sz="825"/>
            </a:br>
            <a:r>
              <a:rPr lang="en" sz="825"/>
              <a:t>-Convert </a:t>
            </a:r>
            <a:r>
              <a:rPr lang="en" sz="825"/>
              <a:t>column</a:t>
            </a:r>
            <a:r>
              <a:rPr lang="en" sz="825"/>
              <a:t> order date dan date key ke datetime</a:t>
            </a:r>
            <a:br>
              <a:rPr lang="en" sz="825"/>
            </a:br>
            <a:r>
              <a:rPr lang="en" sz="825"/>
              <a:t>-Validasi Quantity Sales, Profit </a:t>
            </a:r>
            <a:endParaRPr sz="825"/>
          </a:p>
        </p:txBody>
      </p:sp>
      <p:sp>
        <p:nvSpPr>
          <p:cNvPr id="1480" name="Google Shape;1480;p84"/>
          <p:cNvSpPr txBox="1"/>
          <p:nvPr>
            <p:ph idx="4" type="title"/>
          </p:nvPr>
        </p:nvSpPr>
        <p:spPr>
          <a:xfrm>
            <a:off x="650752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EDA -Distribution</a:t>
            </a:r>
            <a:endParaRPr/>
          </a:p>
        </p:txBody>
      </p:sp>
      <p:sp>
        <p:nvSpPr>
          <p:cNvPr id="1481" name="Google Shape;1481;p84"/>
          <p:cNvSpPr txBox="1"/>
          <p:nvPr>
            <p:ph idx="5" type="body"/>
          </p:nvPr>
        </p:nvSpPr>
        <p:spPr>
          <a:xfrm>
            <a:off x="6319875" y="20863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025"/>
              <a:t>Chart </a:t>
            </a:r>
            <a:r>
              <a:rPr lang="en" sz="1025"/>
              <a:t>distribusi</a:t>
            </a:r>
            <a:r>
              <a:rPr lang="en" sz="1025"/>
              <a:t> Sales </a:t>
            </a:r>
            <a:r>
              <a:rPr lang="en" sz="1025"/>
              <a:t>and</a:t>
            </a:r>
            <a:r>
              <a:rPr lang="en" sz="1025"/>
              <a:t> profit </a:t>
            </a:r>
            <a:r>
              <a:rPr lang="en" sz="1025"/>
              <a:t>menunjukkan</a:t>
            </a:r>
            <a:r>
              <a:rPr lang="en" sz="1025"/>
              <a:t> </a:t>
            </a:r>
            <a:r>
              <a:rPr lang="en" sz="1025"/>
              <a:t>skewness</a:t>
            </a:r>
            <a:br>
              <a:rPr lang="en" sz="1025"/>
            </a:br>
            <a:r>
              <a:rPr lang="en" sz="1025"/>
              <a:t>Insight</a:t>
            </a:r>
            <a:r>
              <a:rPr lang="en" sz="1025"/>
              <a:t> banyak trnasaksi dalam jumlah kecil dan jarang mengandalkan big deals</a:t>
            </a:r>
            <a:endParaRPr sz="1025"/>
          </a:p>
        </p:txBody>
      </p:sp>
      <p:cxnSp>
        <p:nvCxnSpPr>
          <p:cNvPr id="1482" name="Google Shape;1482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3" name="Google Shape;1483;p84"/>
          <p:cNvSpPr txBox="1"/>
          <p:nvPr>
            <p:ph idx="3" type="body"/>
          </p:nvPr>
        </p:nvSpPr>
        <p:spPr>
          <a:xfrm>
            <a:off x="3332050" y="2229250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825"/>
              <a:t>Sales: Skewed, mayoritas transaksi kecil, dan ada beberapa big deals</a:t>
            </a:r>
            <a:br>
              <a:rPr lang="en" sz="825"/>
            </a:br>
            <a:r>
              <a:rPr lang="en" sz="825"/>
              <a:t>Profit Mayoritas kecil/ negatife dan ada outlier besar</a:t>
            </a:r>
            <a:br>
              <a:rPr lang="en" sz="825"/>
            </a:br>
            <a:r>
              <a:rPr lang="en" sz="825"/>
              <a:t>Discount: Mayoritas 0-20% dan ada discount besar di 70%</a:t>
            </a:r>
            <a:br>
              <a:rPr lang="en" sz="825"/>
            </a:br>
            <a:r>
              <a:rPr lang="en" sz="825"/>
              <a:t>Quantity: Rata-rata ada di 1-3 unit</a:t>
            </a:r>
            <a:endParaRPr sz="8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8" name="Google Shape;1488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9" name="Google Shape;1489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0" name="Google Shape;1490;p8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1" name="Google Shape;1491;p8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92" name="Google Shape;1492;p85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Trend Sales: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 Sales menunjukan trend meningkat dari tahun 2020-2023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 Ada fluktuatif musiman pada chart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- 2023 mencatat adalah sales tertinggi di banding sales sebelumnya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Trend Profit: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-Prodit menigkat dari tahun ke tahun di bandingkan sales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-Terlihat ada bulan tertentu ada profit negatife atau mengalami kerugian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-Namun di tahun 2022 dan 2023 leih stabil di banding tahun yang lain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3" name="Google Shape;1493;p85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Line Sales dan Profit</a:t>
            </a:r>
            <a:endParaRPr/>
          </a:p>
        </p:txBody>
      </p:sp>
      <p:pic>
        <p:nvPicPr>
          <p:cNvPr id="1494" name="Google Shape;149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00" y="457200"/>
            <a:ext cx="5321749" cy="450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9" name="Google Shape;1499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0" name="Google Shape;1500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1" name="Google Shape;1501;p8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2" name="Google Shape;1502;p8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03" name="Google Shape;1503;p86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Hubungan Discount dan Profit: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-Terlihat ada hubungan yang signifikan jika ada diskon prodit semakin menurutn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-Banyak pada tiitk dengan discount eksterme menunjukan profit negatif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Pola Data: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Sebagian besar pola transaksi ada pada discount 0-0.5</a:t>
            </a:r>
            <a:br>
              <a:rPr lang="en" sz="7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Outlier muncul pada </a:t>
            </a:r>
            <a:r>
              <a:rPr lang="en" sz="700">
                <a:latin typeface="Inter"/>
                <a:ea typeface="Inter"/>
                <a:cs typeface="Inter"/>
                <a:sym typeface="Inter"/>
              </a:rPr>
              <a:t>discount</a:t>
            </a:r>
            <a:r>
              <a:rPr lang="en" sz="700">
                <a:latin typeface="Inter"/>
                <a:ea typeface="Inter"/>
                <a:cs typeface="Inter"/>
                <a:sym typeface="Inter"/>
              </a:rPr>
              <a:t> yang tinggi</a:t>
            </a:r>
            <a:br>
              <a:rPr lang="en" sz="700">
                <a:latin typeface="Inter"/>
                <a:ea typeface="Inter"/>
                <a:cs typeface="Inter"/>
                <a:sym typeface="Inter"/>
              </a:rPr>
            </a:br>
            <a:br>
              <a:rPr lang="en" sz="7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Implikasi Bisnis: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Menunjukan bahwa diskon yang besar tidak berbanding lurus dengan profit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4" name="Google Shape;1504;p86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Scatter Plot Discount and Profit</a:t>
            </a:r>
            <a:endParaRPr/>
          </a:p>
        </p:txBody>
      </p:sp>
      <p:pic>
        <p:nvPicPr>
          <p:cNvPr id="1505" name="Google Shape;15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00" y="529663"/>
            <a:ext cx="5960602" cy="442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0" name="Google Shape;1510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1" name="Google Shape;1511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2" name="Google Shape;1512;p8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3" name="Google Shape;1513;p87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14" name="Google Shape;1514;p87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Top Product Sales:</a:t>
            </a:r>
            <a:br>
              <a:rPr lang="en" sz="1100"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" sz="700">
                <a:latin typeface="Inter"/>
                <a:ea typeface="Inter"/>
                <a:cs typeface="Inter"/>
                <a:sym typeface="Inter"/>
              </a:rPr>
              <a:t>Pada top product sales ada di contact matcher</a:t>
            </a:r>
            <a:br>
              <a:rPr lang="en" sz="7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-Produk seperti storage dan saas conector memiliki sales sangat kecil</a:t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Top Product Profit: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-Alchemy menghasilkan profit tertinggi</a:t>
            </a:r>
            <a:br>
              <a:rPr lang="en" sz="800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latin typeface="Inter"/>
                <a:ea typeface="Inter"/>
                <a:cs typeface="Inter"/>
                <a:sym typeface="Inter"/>
              </a:rPr>
              <a:t>-Contact Matcher memiliki proft relatif rendah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Insight: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-Produk dengan sales tinggi tapi margin rendah perlu di evaluasi</a:t>
            </a:r>
            <a:br>
              <a:rPr lang="en" sz="7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Produk dengan profit tinggi perlu sekali di kembangkan</a:t>
            </a:r>
            <a:endParaRPr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5" name="Google Shape;1515;p87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Top Product</a:t>
            </a:r>
            <a:endParaRPr/>
          </a:p>
        </p:txBody>
      </p:sp>
      <p:pic>
        <p:nvPicPr>
          <p:cNvPr id="1516" name="Google Shape;15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0" y="533050"/>
            <a:ext cx="5966474" cy="19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0" y="2624875"/>
            <a:ext cx="5902403" cy="21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3" name="Google Shape;1523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4" name="Google Shape;1524;p88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5" name="Google Shape;1525;p8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26" name="Google Shape;1526;p8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Top Industry: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latin typeface="Inter"/>
                <a:ea typeface="Inter"/>
                <a:cs typeface="Inter"/>
                <a:sym typeface="Inter"/>
              </a:rPr>
              <a:t>Finance merupakan industry dengan top penjualan baik dalam sales dan profit</a:t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700">
                <a:latin typeface="Inter"/>
                <a:ea typeface="Inter"/>
                <a:cs typeface="Inter"/>
                <a:sym typeface="Inter"/>
              </a:rPr>
              <a:t>Energy dan Consumer bisa menjadikan sektor selanjutnya yang di tingkatkan</a:t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 sz="700">
                <a:latin typeface="Inter"/>
                <a:ea typeface="Inter"/>
                <a:cs typeface="Inter"/>
                <a:sym typeface="Inter"/>
              </a:rPr>
              <a:t>Perlu evaluasi ulang untuk industry diluar itu dan transportasi</a:t>
            </a:r>
            <a:endParaRPr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7" name="Google Shape;1527;p8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Industy Performance</a:t>
            </a:r>
            <a:endParaRPr/>
          </a:p>
        </p:txBody>
      </p:sp>
      <p:pic>
        <p:nvPicPr>
          <p:cNvPr id="1528" name="Google Shape;15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152400"/>
            <a:ext cx="492179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3" name="Google Shape;1533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8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8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37" name="Google Shape;1537;p89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Subregion tertinggi dipimpin oleh NAMER dan UKIR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Perlu ada evaluasi pada JAPN dan ANZ karena mengalami kerugian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8" name="Google Shape;1538;p89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Subregion profit</a:t>
            </a:r>
            <a:endParaRPr/>
          </a:p>
        </p:txBody>
      </p:sp>
      <p:pic>
        <p:nvPicPr>
          <p:cNvPr id="1539" name="Google Shape;153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61743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4" name="Google Shape;1544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5" name="Google Shape;1545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6" name="Google Shape;1546;p90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7" name="Google Shape;1547;p9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48" name="Google Shape;1548;p90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APAC punya peluang ekspansi: sales → profit bergerak searah.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JAPN harus jadi fokus evaluasi: sales besar tidak otomatis profit, malah rugi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JAPN berisiko jadi “value destroyer” bila tidak segera diintervensi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Bisa dilakukan merger karena daerah yang terdampak dekat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9" name="Google Shape;1549;p90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Subregion profit</a:t>
            </a:r>
            <a:endParaRPr/>
          </a:p>
        </p:txBody>
      </p:sp>
      <p:pic>
        <p:nvPicPr>
          <p:cNvPr id="1550" name="Google Shape;15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98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